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7.xml" Type="http://schemas.openxmlformats.org/officeDocument/2006/relationships/slide" Id="rId12"/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0" x="0"/>
            <a:ext cy="35183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9" name="Shape 9"/>
          <p:cNvCxnSpPr/>
          <p:nvPr/>
        </p:nvCxnSpPr>
        <p:spPr>
          <a:xfrm>
            <a:off y="3496604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0" name="Shape 10"/>
          <p:cNvSpPr txBox="1"/>
          <p:nvPr>
            <p:ph type="ctrTitle"/>
          </p:nvPr>
        </p:nvSpPr>
        <p:spPr>
          <a:xfrm>
            <a:off y="1867781" x="685800"/>
            <a:ext cy="1648800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457200">
              <a:buSzPct val="100000"/>
              <a:defRPr sz="7200"/>
            </a:lvl1pPr>
            <a:lvl2pPr indent="457200">
              <a:buSzPct val="100000"/>
              <a:defRPr sz="7200"/>
            </a:lvl2pPr>
            <a:lvl3pPr indent="457200">
              <a:buSzPct val="100000"/>
              <a:defRPr sz="7200"/>
            </a:lvl3pPr>
            <a:lvl4pPr indent="457200">
              <a:buSzPct val="100000"/>
              <a:defRPr sz="7200"/>
            </a:lvl4pPr>
            <a:lvl5pPr indent="457200">
              <a:buSzPct val="100000"/>
              <a:defRPr sz="7200"/>
            </a:lvl5pPr>
            <a:lvl6pPr indent="457200">
              <a:buSzPct val="100000"/>
              <a:defRPr sz="7200"/>
            </a:lvl6pPr>
            <a:lvl7pPr indent="457200">
              <a:buSzPct val="100000"/>
              <a:defRPr sz="7200"/>
            </a:lvl7pPr>
            <a:lvl8pPr indent="457200">
              <a:buSzPct val="100000"/>
              <a:defRPr sz="7200"/>
            </a:lvl8pPr>
            <a:lvl9pPr indent="457200">
              <a:buSzPct val="100000"/>
              <a:defRPr sz="7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y="3627026" x="685800"/>
            <a:ext cy="7743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/>
          <p:nvPr/>
        </p:nvSpPr>
        <p:spPr>
          <a:xfrm>
            <a:off y="0" x="0"/>
            <a:ext cy="1149900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4" name="Shape 14"/>
          <p:cNvCxnSpPr/>
          <p:nvPr/>
        </p:nvCxnSpPr>
        <p:spPr>
          <a:xfrm>
            <a:off y="1127875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5" name="Shape 1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0" x="0"/>
            <a:ext cy="11499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9" name="Shape 19"/>
          <p:cNvCxnSpPr/>
          <p:nvPr/>
        </p:nvCxnSpPr>
        <p:spPr>
          <a:xfrm>
            <a:off y="1127875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0" x="0"/>
            <a:ext cy="1149900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25" name="Shape 25"/>
          <p:cNvCxnSpPr/>
          <p:nvPr/>
        </p:nvCxnSpPr>
        <p:spPr>
          <a:xfrm>
            <a:off y="1127875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71450" marL="285750"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29" name="Shape 29"/>
          <p:cNvSpPr/>
          <p:nvPr/>
        </p:nvSpPr>
        <p:spPr>
          <a:xfrm>
            <a:off y="0" x="4274"/>
            <a:ext cy="4406399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30" name="Shape 30"/>
          <p:cNvCxnSpPr/>
          <p:nvPr/>
        </p:nvCxnSpPr>
        <p:spPr>
          <a:xfrm>
            <a:off y="4384371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dk2"/>
        </a:solidFill>
      </p:bgPr>
    </p:bg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2.png" Type="http://schemas.openxmlformats.org/officeDocument/2006/relationships/image" Id="rId4"/><Relationship Target="../media/image03.png" Type="http://schemas.openxmlformats.org/officeDocument/2006/relationships/image" Id="rId3"/><Relationship Target="../media/image00.pn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 txBox="1"/>
          <p:nvPr>
            <p:ph type="ctrTitle"/>
          </p:nvPr>
        </p:nvSpPr>
        <p:spPr>
          <a:xfrm>
            <a:off y="1470825" x="101350"/>
            <a:ext cy="1648800" cx="893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Presidential versus Congressional Campaigns</a:t>
            </a:r>
          </a:p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y="3627024" x="685800"/>
            <a:ext cy="10688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Presentation by Mitch Neessen and Evan Anderson</a:t>
            </a:r>
            <a:r>
              <a:rPr lang="en">
                <a:solidFill>
                  <a:srgbClr val="CC4125"/>
                </a:solidFill>
              </a:rPr>
              <a:t> Pd. 1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Common Facts</a:t>
            </a:r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2385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500" lang="en"/>
              <a:t>Participation Presidential&gt;Congressional</a:t>
            </a:r>
          </a:p>
          <a:p>
            <a:pPr rtl="0" lvl="0" indent="-32385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b="1" sz="1500" lang="en">
                <a:solidFill>
                  <a:srgbClr val="CC0000"/>
                </a:solidFill>
              </a:rPr>
              <a:t>Incumbent</a:t>
            </a:r>
            <a:r>
              <a:rPr sz="1500" lang="en"/>
              <a:t>=person in office</a:t>
            </a:r>
          </a:p>
          <a:p>
            <a:pPr rtl="0" lvl="0" indent="-32385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b="1" sz="1500" lang="en">
                <a:solidFill>
                  <a:srgbClr val="CC4125"/>
                </a:solidFill>
              </a:rPr>
              <a:t>Incumbents </a:t>
            </a:r>
            <a:r>
              <a:rPr sz="1500" lang="en"/>
              <a:t>win House races w/ over 60%. President(ex. Obama re-election)less than 55%.</a:t>
            </a:r>
          </a:p>
          <a:p>
            <a:pPr rtl="0" lvl="0" indent="-32385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500" lang="en"/>
              <a:t>Congress voters=Motivated</a:t>
            </a:r>
          </a:p>
          <a:p>
            <a:pPr rtl="0" lvl="0" indent="-32385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500" lang="en"/>
              <a:t>Fewer Congressional voters when there is no Presidential campaign.</a:t>
            </a:r>
          </a:p>
          <a:p>
            <a:pPr rtl="0" lvl="0" indent="-32385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b="1" sz="1500" lang="en">
                <a:solidFill>
                  <a:srgbClr val="CC4125"/>
                </a:solidFill>
              </a:rPr>
              <a:t>Coattails</a:t>
            </a:r>
            <a:r>
              <a:rPr sz="1500" lang="en"/>
              <a:t>=Being selected because of popularity.</a:t>
            </a:r>
          </a:p>
          <a:p>
            <a:pPr rtl="0" lvl="0" indent="-32385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500" lang="en"/>
              <a:t>Recent decline in coattails.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Running For President(how to)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200150" x="457200"/>
            <a:ext cy="3725699" cx="4502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en"/>
              <a:t>Tell the media.</a:t>
            </a:r>
          </a:p>
          <a:p>
            <a:pPr rtl="0" lvl="0" indent="-34290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en"/>
              <a:t>Give speeches across the U.S. (Reagan gave 12 a day).</a:t>
            </a:r>
          </a:p>
          <a:p>
            <a:pPr rtl="0" lvl="0" indent="-34290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en"/>
              <a:t>Have a famous name.</a:t>
            </a:r>
          </a:p>
          <a:p>
            <a:pPr rtl="0" lvl="0" indent="-34290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en"/>
              <a:t>Identified with a major legislative group.</a:t>
            </a:r>
          </a:p>
          <a:p>
            <a:pPr rtl="0" lvl="0" indent="-342900" marL="457200">
              <a:lnSpc>
                <a:spcPct val="20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en"/>
              <a:t>Be a governor of a large state.</a:t>
            </a:r>
          </a:p>
        </p:txBody>
      </p:sp>
      <p:pic>
        <p:nvPicPr>
          <p:cNvPr id="47" name="Shape 4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96850" x="4959300"/>
            <a:ext cy="2625525" cx="41239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52" name="Shape 5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22500" x="5297650"/>
            <a:ext cy="1912949" cx="3846350"/>
          </a:xfrm>
          <a:prstGeom prst="rect">
            <a:avLst/>
          </a:prstGeom>
        </p:spPr>
      </p:pic>
      <p:sp>
        <p:nvSpPr>
          <p:cNvPr id="53" name="Shape 53"/>
          <p:cNvSpPr txBox="1"/>
          <p:nvPr/>
        </p:nvSpPr>
        <p:spPr>
          <a:xfrm>
            <a:off y="1818100" x="516900"/>
            <a:ext cy="3030300" cx="4682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rgbClr val="F3F3F3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F3F3F3"/>
                </a:solidFill>
              </a:rPr>
              <a:t>Some candidates prepare 3-4 years in advance.</a:t>
            </a:r>
          </a:p>
          <a:p>
            <a:pPr lvl="0" indent="-381000" marL="457200">
              <a:buClr>
                <a:srgbClr val="F3F3F3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F3F3F3"/>
                </a:solidFill>
              </a:rPr>
              <a:t>Society favors war heroes, former governors, or former VPs.</a:t>
            </a:r>
          </a:p>
        </p:txBody>
      </p:sp>
      <p:sp>
        <p:nvSpPr>
          <p:cNvPr id="54" name="Shape 54"/>
          <p:cNvSpPr txBox="1"/>
          <p:nvPr/>
        </p:nvSpPr>
        <p:spPr>
          <a:xfrm>
            <a:off y="516900" x="2272625"/>
            <a:ext cy="882299" cx="4402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400" lang="en">
                <a:solidFill>
                  <a:srgbClr val="F3F3F3"/>
                </a:solidFill>
              </a:rPr>
              <a:t>President con.</a:t>
            </a:r>
          </a:p>
        </p:txBody>
      </p:sp>
      <p:pic>
        <p:nvPicPr>
          <p:cNvPr id="55" name="Shape 5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988050" x="6465075"/>
            <a:ext cy="1575449" cx="1797499"/>
          </a:xfrm>
          <a:prstGeom prst="rect">
            <a:avLst/>
          </a:prstGeom>
        </p:spPr>
      </p:pic>
      <p:pic>
        <p:nvPicPr>
          <p:cNvPr id="56" name="Shape 5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50325" x="5820775"/>
            <a:ext cy="1647825" cx="30861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Requirements for Running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200150" x="457200"/>
            <a:ext cy="3725699" cx="757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400" lang="en"/>
              <a:t>	(Not required but very vital)</a:t>
            </a:r>
          </a:p>
          <a:p>
            <a:pPr rtl="0" lvl="0" indent="-3429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en"/>
              <a:t>Money: Individuals-$2,000 limit</a:t>
            </a:r>
          </a:p>
          <a:p>
            <a:pPr rtl="0" lvl="0" indent="-3429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b="1" sz="1800" lang="en">
                <a:solidFill>
                  <a:srgbClr val="CC4125"/>
                </a:solidFill>
              </a:rPr>
              <a:t>Political Action Committees</a:t>
            </a:r>
            <a:r>
              <a:rPr sz="1800" lang="en"/>
              <a:t>: Founded by a corporation, labor union, or interest group. Can give up to $5,000 to a candidate.</a:t>
            </a:r>
          </a:p>
          <a:p>
            <a:pPr rtl="0" lvl="0" indent="-3429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en"/>
              <a:t>Organization/Team (Lawyers, fundraisers, &amp; accountants).</a:t>
            </a:r>
          </a:p>
          <a:p>
            <a:pPr rtl="0" lvl="0" indent="-3429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en"/>
              <a:t>Strategy (Consider tone, timing, targets, &amp; theme). 4 Ts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205974" x="457200"/>
            <a:ext cy="6051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Running for Congress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1200150" x="457200"/>
            <a:ext cy="3725699" cx="5668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000" lang="en"/>
              <a:t>Running against an incumbent is rare.</a:t>
            </a:r>
          </a:p>
          <a:p>
            <a:pPr rtl="0" lvl="0" indent="-3556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000" lang="en"/>
              <a:t>States determine themselves eligibility of candidates.</a:t>
            </a:r>
          </a:p>
          <a:p>
            <a:pPr rtl="0" lvl="0" indent="-3556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000" lang="en"/>
              <a:t>2 problems arose when states attempted to create districts:</a:t>
            </a:r>
          </a:p>
          <a:p>
            <a:pPr rtl="0" lvl="0" indent="-3556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sz="2000" lang="en">
                <a:solidFill>
                  <a:srgbClr val="CC4125"/>
                </a:solidFill>
              </a:rPr>
              <a:t>Malapportionment</a:t>
            </a:r>
            <a:r>
              <a:rPr sz="2000" lang="en"/>
              <a:t>= Drawing boundaries of districts that create unbalanced population.</a:t>
            </a:r>
          </a:p>
          <a:p>
            <a:pPr rtl="0" lvl="0" indent="-3556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sz="2000" lang="en">
                <a:solidFill>
                  <a:srgbClr val="CC4125"/>
                </a:solidFill>
              </a:rPr>
              <a:t>Gerrymandering</a:t>
            </a:r>
            <a:r>
              <a:rPr b="1" sz="2000" lang="en"/>
              <a:t>= </a:t>
            </a:r>
            <a:r>
              <a:rPr sz="2000" lang="en"/>
              <a:t>Drawing boundaries in bizarre shapes to favor a party. </a:t>
            </a:r>
            <a:r>
              <a:rPr b="1" sz="2000" lang="en"/>
              <a:t> </a:t>
            </a:r>
            <a:r>
              <a:rPr sz="2000" lang="en"/>
              <a:t>   </a:t>
            </a:r>
          </a:p>
          <a:p>
            <a:r>
              <a:t/>
            </a:r>
          </a:p>
        </p:txBody>
      </p:sp>
      <p:pic>
        <p:nvPicPr>
          <p:cNvPr id="69" name="Shape 6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46150" x="6206850"/>
            <a:ext cy="1886525" cx="26193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Congress con.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000" lang="en"/>
              <a:t>4 problems decide eligibility: Size of House, distribution, &amp; size and shape of district.</a:t>
            </a:r>
          </a:p>
          <a:p>
            <a:pPr rtl="0" lvl="0">
              <a:buNone/>
            </a:pPr>
            <a:r>
              <a:rPr sz="2000" lang="en"/>
              <a:t>Congress = 435 members</a:t>
            </a:r>
          </a:p>
          <a:p>
            <a:pPr rtl="0" lvl="0">
              <a:buNone/>
            </a:pPr>
            <a:r>
              <a:rPr sz="2000" lang="en"/>
              <a:t>H.o.R. = distribution system</a:t>
            </a:r>
          </a:p>
          <a:p>
            <a:pPr rtl="0" lvl="0" indent="-3556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000" lang="en"/>
              <a:t>House members get on ballot by getting signatures.</a:t>
            </a:r>
          </a:p>
          <a:p>
            <a:pPr rtl="0" lvl="0">
              <a:buNone/>
            </a:pPr>
            <a:r>
              <a:rPr b="1" sz="2000" lang="en">
                <a:solidFill>
                  <a:srgbClr val="CC4125"/>
                </a:solidFill>
              </a:rPr>
              <a:t>Sophomore Sure</a:t>
            </a:r>
            <a:r>
              <a:rPr sz="2000" lang="en"/>
              <a:t>= more votes for reelection.</a:t>
            </a:r>
          </a:p>
          <a:p>
            <a:pPr rtl="0" lvl="0" indent="-3556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000" lang="en"/>
              <a:t>Local legislatures = Local, specific goals</a:t>
            </a:r>
          </a:p>
          <a:p>
            <a:pPr rtl="0" lvl="0">
              <a:buNone/>
            </a:pPr>
            <a:r>
              <a:rPr sz="2000" lang="en"/>
              <a:t>Must be: delegate (represents district) or trustee (decides what's best for district).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